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2" r:id="rId7"/>
    <p:sldId id="261" r:id="rId8"/>
    <p:sldId id="263" r:id="rId9"/>
    <p:sldId id="264" r:id="rId10"/>
    <p:sldId id="265" r:id="rId11"/>
    <p:sldId id="267" r:id="rId12"/>
    <p:sldId id="266"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84" y="1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10/7/2014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mputerhope.com/people/john_eckert.htm" TargetMode="External"/><Relationship Id="rId2" Type="http://schemas.openxmlformats.org/officeDocument/2006/relationships/hyperlink" Target="http://www.computerhope.com/jargon/e/eniac.htm"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computerhope.com/history/194060.htm" TargetMode="External"/><Relationship Id="rId4" Type="http://schemas.openxmlformats.org/officeDocument/2006/relationships/hyperlink" Target="http://www.computerhope.com/people/john_mauchly.htm"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Brief History of Computers, the Internet and the Universe</a:t>
            </a:r>
            <a:endParaRPr lang="en-US" dirty="0"/>
          </a:p>
        </p:txBody>
      </p:sp>
      <p:sp>
        <p:nvSpPr>
          <p:cNvPr id="3" name="Subtitle 2"/>
          <p:cNvSpPr>
            <a:spLocks noGrp="1"/>
          </p:cNvSpPr>
          <p:nvPr>
            <p:ph type="subTitle" idx="1"/>
          </p:nvPr>
        </p:nvSpPr>
        <p:spPr>
          <a:xfrm>
            <a:off x="684212" y="4013200"/>
            <a:ext cx="2795588" cy="1778000"/>
          </a:xfrm>
        </p:spPr>
        <p:txBody>
          <a:bodyPr>
            <a:normAutofit lnSpcReduction="10000"/>
          </a:bodyPr>
          <a:lstStyle/>
          <a:p>
            <a:endParaRPr lang="en-US" dirty="0" smtClean="0"/>
          </a:p>
          <a:p>
            <a:r>
              <a:rPr lang="en-US" dirty="0" smtClean="0"/>
              <a:t>By L. Gillett</a:t>
            </a:r>
          </a:p>
          <a:p>
            <a:r>
              <a:rPr lang="en-US" dirty="0" smtClean="0"/>
              <a:t>Webmaster</a:t>
            </a:r>
          </a:p>
          <a:p>
            <a:r>
              <a:rPr lang="en-US" dirty="0" smtClean="0"/>
              <a:t>MMC</a:t>
            </a:r>
            <a:endParaRPr lang="en-US" dirty="0"/>
          </a:p>
        </p:txBody>
      </p:sp>
    </p:spTree>
    <p:extLst>
      <p:ext uri="{BB962C8B-B14F-4D97-AF65-F5344CB8AC3E}">
        <p14:creationId xmlns:p14="http://schemas.microsoft.com/office/powerpoint/2010/main" val="3663494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12" y="431800"/>
            <a:ext cx="8534400" cy="1507067"/>
          </a:xfrm>
        </p:spPr>
        <p:txBody>
          <a:bodyPr/>
          <a:lstStyle/>
          <a:p>
            <a:r>
              <a:rPr lang="en-US" dirty="0" smtClean="0"/>
              <a:t>Step six</a:t>
            </a:r>
            <a:endParaRPr lang="en-US" dirty="0"/>
          </a:p>
        </p:txBody>
      </p:sp>
      <p:sp>
        <p:nvSpPr>
          <p:cNvPr id="3" name="Content Placeholder 2"/>
          <p:cNvSpPr>
            <a:spLocks noGrp="1"/>
          </p:cNvSpPr>
          <p:nvPr>
            <p:ph idx="1"/>
          </p:nvPr>
        </p:nvSpPr>
        <p:spPr>
          <a:xfrm>
            <a:off x="595312" y="1662112"/>
            <a:ext cx="5526088" cy="4294188"/>
          </a:xfrm>
        </p:spPr>
        <p:txBody>
          <a:bodyPr>
            <a:normAutofit/>
          </a:bodyPr>
          <a:lstStyle/>
          <a:p>
            <a:r>
              <a:rPr lang="en-US" dirty="0" smtClean="0"/>
              <a:t>Programmers needed some way to store data and programs so that they could be run multiple times without entering data and wasting time.</a:t>
            </a:r>
          </a:p>
          <a:p>
            <a:r>
              <a:rPr lang="en-US" dirty="0" smtClean="0"/>
              <a:t>In 1950 we get the first UNIVAC computes, created by the makers of ENIAC.  These were the first to be able to store and run a program from memory.</a:t>
            </a:r>
          </a:p>
          <a:p>
            <a:r>
              <a:rPr lang="en-US" dirty="0" smtClean="0"/>
              <a:t>These machines used many reel to reel magnetic tape machines to store and access memory.  This is the same technology as music cassette tapes.</a:t>
            </a:r>
          </a:p>
        </p:txBody>
      </p:sp>
      <p:pic>
        <p:nvPicPr>
          <p:cNvPr id="6146" name="Picture 2" descr="https://encrypted-tbn1.gstatic.com/images?q=tbn:ANd9GcRMbCT9jeD93vWE0qdOP5PoKgkdmkyPoGzL06zhoht9_37Lo0Xgc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2775" y="1039812"/>
            <a:ext cx="4841858" cy="4294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77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12" y="431800"/>
            <a:ext cx="8534400" cy="1507067"/>
          </a:xfrm>
        </p:spPr>
        <p:txBody>
          <a:bodyPr/>
          <a:lstStyle/>
          <a:p>
            <a:r>
              <a:rPr lang="en-US" dirty="0" smtClean="0"/>
              <a:t>Step seven</a:t>
            </a:r>
            <a:endParaRPr lang="en-US" dirty="0"/>
          </a:p>
        </p:txBody>
      </p:sp>
      <p:sp>
        <p:nvSpPr>
          <p:cNvPr id="3" name="Content Placeholder 2"/>
          <p:cNvSpPr>
            <a:spLocks noGrp="1"/>
          </p:cNvSpPr>
          <p:nvPr>
            <p:ph idx="1"/>
          </p:nvPr>
        </p:nvSpPr>
        <p:spPr>
          <a:xfrm>
            <a:off x="595312" y="1662112"/>
            <a:ext cx="5526088" cy="4294188"/>
          </a:xfrm>
        </p:spPr>
        <p:txBody>
          <a:bodyPr>
            <a:normAutofit/>
          </a:bodyPr>
          <a:lstStyle/>
          <a:p>
            <a:r>
              <a:rPr lang="en-US" dirty="0" smtClean="0"/>
              <a:t>1953, The Tabulating Machine guys are still at it; now called International </a:t>
            </a:r>
            <a:r>
              <a:rPr lang="en-US" dirty="0" err="1" smtClean="0"/>
              <a:t>busness</a:t>
            </a:r>
            <a:r>
              <a:rPr lang="en-US" dirty="0" smtClean="0"/>
              <a:t> machines.</a:t>
            </a:r>
          </a:p>
          <a:p>
            <a:r>
              <a:rPr lang="en-US" dirty="0" smtClean="0"/>
              <a:t>IBM produced the 701 computer for the masses.  Sleek and compact, it was still not exactly a desktop model.</a:t>
            </a:r>
          </a:p>
        </p:txBody>
      </p:sp>
      <p:pic>
        <p:nvPicPr>
          <p:cNvPr id="8194" name="Picture 2" descr="http://upload.wikimedia.org/wikipedia/commons/thumb/b/b0/IBM_701_frame.jpg/1024px-IBM_701_fra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7769" y="1087437"/>
            <a:ext cx="5243886" cy="3929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556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312" y="1662112"/>
            <a:ext cx="5526088" cy="4294188"/>
          </a:xfrm>
        </p:spPr>
        <p:txBody>
          <a:bodyPr>
            <a:normAutofit/>
          </a:bodyPr>
          <a:lstStyle/>
          <a:p>
            <a:r>
              <a:rPr lang="en-US" dirty="0" smtClean="0"/>
              <a:t>Computers are huge contraptions at this time.  Accessible to Governments (Military), Big Businesses (banking, stocks) and some Universities.  </a:t>
            </a:r>
          </a:p>
          <a:p>
            <a:r>
              <a:rPr lang="en-US" dirty="0" smtClean="0"/>
              <a:t>Computers take up huge amounts of space and are only really useful for doing large number crunching activities.</a:t>
            </a:r>
          </a:p>
          <a:p>
            <a:r>
              <a:rPr lang="en-US" dirty="0" smtClean="0"/>
              <a:t>It wasn’t until the invention of the transistor in the late 40’s and later, the integrated circuit that we saw anything like the size of the computers of today.</a:t>
            </a:r>
          </a:p>
        </p:txBody>
      </p:sp>
      <p:sp>
        <p:nvSpPr>
          <p:cNvPr id="5" name="AutoShape 4" descr="data:image/jpeg;base64,/9j/4AAQSkZJRgABAQAAAQABAAD/2wCEAAkGBxQSEhQUExQUFBUVFxUVGBQWFhQUFxgVFBQXFhQVFBQYHCggGBolHBQUITEhJSkrLi4uFx8zODMsNygtLisBCgoKDg0OFBAPFCwcHBwsLCwsLCwsLCwsLCwsLCssLCssLCwsLCwsLCssLCwsLCwsLDc3LDcsKysrNywrLDcrK//AABEIAQQAwgMBIgACEQEDEQH/xAAcAAACAgMBAQAAAAAAAAAAAAAAAQIFBAYHAwj/xABGEAABBAADBAcFBQUGBAcAAAABAAIDEQQSIQUxQVEGEyJhcYGRBzJCUqFykrHB0SMzguHwFBVDU2LxJGOiwhY0g5Oys9L/xAAYAQEBAQEBAAAAAAAAAAAAAAAAAQIDBP/EAB0RAQEBAQADAAMAAAAAAAAAAAABEQIhMUEScYH/2gAMAwEAAhEDEQA/AOi0hOk1hEUyEwghAgozStY0ue4NaN5JoBegXPOme0jLL1YPYZRA11dzN1elEEcCFjrrBd4zppCxxDGPkA+IU1t91615Lyj6eRfHDIPslr/0WkvIGpOnr6KGE7dkBzQNbO7wtctq46lg+kWGlaHCQNB07fYNjeDel6jirON4cLaQ4cwQR6hccaSCAReYaHmN68nY/qz2XODh8pIPqNys76XHa0iuZ7D2vtJ1Oa5ohvWTEfu6G/8AaOonyNrY29OMO1wZI9pduJgzytvzaD6Wum37ExtKFi4LaMUouORrvOj6HVZY1TUCCmVFURKFMBFIIhMFMhRDEDJSCVpqwCSlSSaFSE0J4ECmhMBUIKQQE0Fdt/F9VBI4b6oeJ0v8VoG0IC/FPaCwB+VwcTTcha0iqBvs8At66VYcvwslbxTvQ6/S1oEIDYMwouDwH6DO3U5HN45CKBI3EciuPftYvdjdFmTMeHTEgOLajykVobzEcbI3D3VDanRt+GbnjIkibq8Zae1vF5G5wA38QOCqdk7aOEkJaCQ4EEElrX/KSKdWU3rYJtbZg+nOFcDnLoy0WWlpeDpuYWA35gKzqZlGh9JZi0MDABoe1rdaAAeGvqqXCbNll3dlvFztP91fwQddKZAKiBLImO94gGxpwoZbJ/mLwxNYC41eu7UA/KwcT3rG4uqfB7AYA0yl0tbusc4MHcxgN1fBXsWaIdkthHKNjWE95oX6r3a0Qt6yTWR3ujflG7UHiqmeYuJJPf8AXkl6qMvE497zRe7xc4nzIWBZ+bxrRDxQG7Xdx4pXX4eXFQe8b3NBLZXg6aBzhx8VmYfpHiY95Erf9Q/7gqhx/r9U2POoG4/qmjdtmdKYZiGuuJ54PIyn7L93rSvlyaZodeisth9JpMMQ2S5Id3+pn2eY7vwW+eh0cIK88LiGyMa9jg5rtQ4bqXoAuiCkk0IIopSISQLIhPMmg8kBACCVdDtO0gE1APaHAg6ggg+BFFc0ZhiyWWCrc5rmtoa54jnaR9oNc3+Mcl0taX00gMUzMQ3Qmjf+uOqvxFfVY6ixp2OlpvMHd4nuT2fhi1g3h8tgdzd7nfRZWIwrZZxl/duHWitwa4nsnjYILfJZ+EiD5jQ7IPVt1sBrdXEctxXHfjTN2dhBG1oA3ihxIafzdX1Vrs3CCTEZDRZD25T/AKgLIHgPqSvTDRkW+hTRet2HuoRAHkBmclsE5cDiJuL3loPi6z+S1yyqts4kyPc+6zHQAaUKoDyVW4LKmff41w/kqramNliIcGh7NzrFuHeL4IMth/l+SA3gdP5Kuwm1436Elp5Oseh3FZ7W3Va+H6oPOQd/j9P5pN7lN/GzXO9F5NddEEEcCFBKReD+Nr2cF5kLUGZ0X28cJIQ6+pee0PlJ+Nv58wuotIIBBsGiCN1HUELjMzB439Fuvs92qS12GedYxmjJ4sJ1b5E/VdJUbkhBCCFoRQmAgoEhNNB5FACFIIBFIBUrQAVT0qwXW4Z44s7Y/h3/AEtWwCfl/XFByPY0BAnk+TJ4i8xFfdKvejmH7DbGpYSe8yPy/mqjbjDhZZ4/hd9QLLNfB5W0dBz1mUafAN3BsrTrXMaWd68t2WunxY4mH9hpduOIl8Wws6sf/ZawtjtDtknU31oJA8Q2j52rxkYz4Rh/xIcazXm7qjX0PoqPoac2FxOH+IAkDjbSToOf6LfOM1ruJjsVZF6WNCNd/itfOKmjdlkAlbu5OI58itjxGh4+axdpQNcTW8AV90WFIjW3RRl4FkMJGh0c3u8NVZRbOcz91I5o5O1BRgMkjS1zBmYTmB53ofPRWBcdQNSAaHMhpIWtGNjRbXMzZSWE5tNNdL8dVgB79CXalwAaKLXDQGgN3E+S93supC4OFCyBrQO4jW/PULJwrCwuOgu9BVbqJOm9PQ9CNF5uZY0/rkvRpGnL+tV4vP6IMeQf16r3wO0epmhmHwOp2/VpPaH3SV4S6FYuJd2D/vS3EdyvzSVd0axHWYWF165Gg+IFfkrIrQSCgoVCQhCCCkohO0DpAQmiGEi6knFYmIlRWp+0XCB4ZIKB9wn6tP1PoE/Zli+1AKrRzSTxBJII5dpteRWVtlvWMcw7iFqnRfFlkpjsNczM5l6Dfmy19rN6+a5dTWo3rpHjHRQwyga4fFuDhWmWXMdONdpu/mtfwu0RhsfnGsbnZvFrhuJ8Cr7HZcQ2WMkn+1MIbu7MzO2w68DX5LnbZzJHkd2XxktI72kjX6hY5+LW49I8DklcG6tcM7DdgtOoo8VQTNIOqsNibTGIi6hxHXx+5zLfkvj3LHxLLLtK4EciFbMrKuMAD8/xAUe8XxHFY5cHFw+ICgHCq1PbHqljDdtohratwNG9CNOI1CgcIQ4B2YOqw4EkHgavcddysEsFGxxffaosJc22gn4gQDR4aqOPjMrhlccoD/dNU8HS63rOjodmxfLjQ3lVuIwze1Re4xjK0N0LTqRdaHxSUGFx2Ytbq52WyRVDlfes9u43y/MLxwmHyN3UTq6ufH62p80vsY+IA4FY8g7D+VfivaTfxXljGHRt+87zrRb5R0b2fzkwFh0ylpBsfEwEit/D6+K2i1q3s9cJY8TXwCEsdwtjZAB5jTwK2eGQOaHDcdf6/DyVlMTQgIWkK0IpCggEwkCmFVMJpBNBFywMUFYkLGxMaDW8a6lofSD9nIJ2Xoda31x/VdA2nFvWn7QiFlrvddofHgVimrLA7RzNBze9Tmu5OBsHuo/j3Kq6Xx08YyMUH0ydg+GWtXAfK7ffO1TbNxBgkMEmgOsbuF8lfifMCCLsZXsO57OQ7+RWMz9Nao2Yh1h8bi14ogjefPmr7CbVE47VNl0vgHaVep3rT8ZEcO7Ql0bvddy7jyK9Y5w7W6PB3Px71vJYjaMVhi4OqrP4jcseGNzbLj2namjoOQHcq+Da7hQdw4jv581YYbGtffqdRuWcsGPi2OuxZBoOaPeIHI8ip4B57Wha3McubR1d/cst7waFjnpV61v9EpgRod/0UEC+wvMb1OQUN4Xni8SNCNTlaNO5ta9+iSah0ACTwGnjoq3FYsta6V3vahgJ4kVfkniJABnkNAbm8z3KimxZlfZ0aNw5Afquk5xXVegOLEGz5ncXyBgOvuxxt3eZpWHRLa4dLLh3XmDWztBN2JNXV3UWH+IrSzinR4eKC26NLnV80pz9s7y5oIB5VSo9j7YOHxrJwcwD6cd1x+64fd/ALHMvsd6tFpAgiwbBFgjiCNCE6XRCpNNCDytSUQpWqhhFotNRSUXi1JIoKnHwrTtt4fet8xUa1jbEGhUGgYzDCZuQ6Pb7ruPgvLZ+0zfVTHLIPddwdW7wKyNpx5SsPENbO3LJo7g7n496KtsZE2ZpB0cRre53f3HvWn47DPw7tby/1vVpDjnwdjENLmcJBqRyv9VaOp7LaWysI05+CTwjW4NpaUdRyO7yK92ztO414n80YvZsV6ExHk4GvXgsV+znjUZXDm0hb8KtoXO4Ov6rOYJD/NaqQRwNpslPEn6JYNpIrV72juv8AsfE7RY0WAXcuAPgOKpmY1rLprSeZt1eA0b62sd8jnm99/n+HgmKli8S6V1u15DgO4LM2PhmvkDXSRRNHaL5XFrNNQzQEknkAsEnLoNXcuX8lkdTTRY1/M8URbMxbOplc5j3vcQGOBprNe05w3usUBwF81ThpIUjM4NIG48Fl7HczqMQHOyuDoXNGUuzj9o1zb+ECwf60zmDrns32v8A2jBsaffhqI/ZA/Zn7un8JW1rkPslxmXFvi1qRh8iztAnysea64kRJNQpCIhakCoBMFFeiRKQSQTtIpWgFUQe3RUu08PYKvSsXFRWEHLtv4alrTwujbewNgrQMZDlcQVJB5txGmVwDhyP6rEdhQLMTzGTvbvaT3hepCgVcVL+9JRpNEJAPiAvT8fqnEcFIdXPgPjY9CAvElRc699HxAKDO/uCB3uYxh49pu76rEm2XEy7xMfkD9NVjOjYd7Gnyr8ECOMH92FfI8i6EGmZ5D3ClIxSuG7q28uKzsPPG3h+I/DzXsZmuN2PPX8VPyGFhoAz/wDR/LmVORwPHUXv4r0fhwTo/wBePivN2EcDeh8FKM/DYTDPjJdLLHKGkiMxW1xAJoPDt3iAsHqWsZVguNEkGxTmghtVoRrfj3KL8/I+i8+qIHaNDv3+QVm0bL7Mx/xrX8A1w8czSK+v0XbAuR+zTBZpswFNaN/M8yuttU+oaErQgiEJBCCRQla8pZmA5XODS4GhYB8rQejTY01HMaqQC02fHQwyuY2V8Lgd7g5gPmAWkeIHirWDa8gbZ6uVvzNIB7u0LYfopovUnBYMW2YiQHExE7hIMt+Dtx8is++I+iuiuxuDDgtH6RbAJsgLpBC8ZsM128Kjg+JgLDRCxnFdj2p0UjlG6lqO0PZ/KD+zcD3FJVaK4qJK2KfoXix/hZvBzf1Xh/4Pxh/wT6j9VoURKiStnh6B4t29rW+JVjD7M5z70rG+RKaNGJUF0aP2XH4px5M/msiL2XR/FO8+DWj9U2I5emJXDc4rrkHs1wo94yu8XAfgFZYfoNgm/wCAHfac4/mmwcTOIefiKvOjvRPEYpwOUhvF7tB5c12PDbBw0fuQRN8GNVk1gG4UOSn5DA2BsZmFjDGDxPMq1aotUlBOkKNpqDxtMJBMFEKR4aC4mgBZPIKm2zi2mPOxj5xpYjp4AHF0ZsfS1bzi2kGz4Eg8xRBFLSsZtfqnkTwSR8GybzQ3HrGUfXMpVesO1MPL2c1f8qRoA8BHKS30cPBSdsOMG480LuDoHkX4RSEFw+wSlHiYcQNTFMOUop47hKwX94BeI2WGi4ZZcOCTQfU0BLTRAe3TfzCgm1uKZo0x4jmP3E3mw1mPkV5RbYZG6nCbCv4ggtBPhWR3m0BZRxmLjb+1gZiI/mjqRtdwOrfAFqmzbmHmGUvyc4pm9Yzya7tM/hJQWOF2zIRYMc7ebXNjcBXMnI49wIKzWbaisB5MTjubKMh9T2fqtbfsGJ9uY18JAvrMM/Owd7onEOaFjDC4oConw4to+HRslcix352n9G+A3R4HjwTpc8/vhsehbLg5O7O1pJOtjVp+6NyyoumjIW/tJxMRrRa9hI4VI1haD3Ela0bhLjI2yNjdIxsjhmawuaHOG62tJs6r2c1cF27jjjZpcRIRqexETdRtoMb5DlvN81YbO23isOcsU7w2ry310dd7JNWD7JC0O1ZUlzHZ/tVp2TEQtfzkgJbf/pScf4wtx2V0vweIoMna1x3Mk/ZP8AHaHyJUyi+AQhDSoEU6TQgFMKCaCRQladoGhK0IPO07UVJUBUX0dCAQeB1HogoUFFtDolhpTYaYnfNEcv8A07lUv2DjcPZglEreLXdlxHI8HLdAEIjQf7/MT/8AiIZIHnQvZmjJ79Oy704LOfiocT7whxDebgIZR/G3QlbZNEHjK4BwPAgEeioMd0Mw8mseaF3zMND7u70UxVNNsVjTUM78O7/Kn1b5PGic8+Lh1xGHbOytJGjrBXMOacw9Qoz7Dx2H/dubiGAk5dL15sdofqsXD9IhFTXskw0gNFzS9oI74yacfRQe82LgxTM0mJZCxpNMmkeQCaGhNkA6aarT+k+GhY+NsMrJWvGYvie17asirB0NtO+lZdJZ8PL2zMDJ7ujHgmm2HElgab3bybWqYdtNcd1gjcPp+Gi3BKYNADqrTQ7tRu04jvXk/FuLct6ca0JPMniveKfsOoa7gBu1/wBysI6WtRGPKA3teaIJg+9PLeptiL3taGl9kdgb3a7r4K6250XxMYEhwjYWVuieJSPt0SQVrR5bK25icN+4nkjA+C8zP/beC36LcNl+0+VumIgZIOLoiY3fdNtPkQueB/qFl4dvE8Nf0War6CwGLbNEyVl5XtDheho8COfDyWSFUdFS7+yQB7Q0hgFD8fFW6whEqQKSaKEUgoKIVoRSEEAmopop0kvHFz9Wx76LsrS7KN5oXQ7zuWmSbWL5HSYfGGNzjZgxAytBoCmF1sG7mERvJKbVpo6Wzw1/acN2T8bDlB8Dqx3kVaYLpfhZKBeYj8sjS3/q3fVFXpTUIZGvGZrmub8zSHD1CmECK8cZg2SjLIxrxycAf9l7oJQcz9oXQ6KLDungzNyubmZmtuQmswvXQlvHmuZtc4d4X0fjcIyVhZI1r2ne1wsHyWk7W9meGfZhc+B3JpzM+678irKjljMZwI03UvSbEZgAPHzV5tboDjIbLWtnbzjNOr7B19Fq0sJY7K4OY75XAtPoV08C/wCjG1xgyX9U2V5O9xIpvGq4962XaHtIkcwtihZGTpmc7rK8G0Bfja562QjvUnyZgRdKYMnEOzvc80HO1NAAX3AblsHRHZXXzxx12QQ9/gDoPWlrODjq7NganW93ius+zLZpjw5lcKfMSbPyj3VnobxEABpwXoFBgTtZVJBUbUggCUrTKiURJNeaECRagCpBFV228BJK1vVTOhewkgi6N8HAHctR2r17P/N4Zszf86Lsu83NH/yat/tKkHLGSNGuGxBaDvjkOS+6xcb/ADyrCzOzVTWuJ3ENaD5Oth9V0Pa3RbDzG8vVvPxx9knxG4+YWs47opLHwM0fOOg+u+J2jvIhBiwYlsbh1sMkDv8AMgcYz49W+2u8iFsuztoTu/cYmLEf8udpikA8eJ77WvYCGVttw8zX172HeKd54eX/ALSpufATlxED8NIPjitovn1T93koNtPSF0emIw8sX+ttSM+8NyzIdt4d5AEzMx3Amj6FUuzRiGi8NiGYlnyOOVw7iD+oXritowwRuxOJhZBLD2hkOSRzvhyaAPPMdqu/jNGP0o6eQ4KZsLmOkJbmeWEWwO9wUdHEizvHDmsnZnTPBYigyZrXH4Jf2br5a6HyJXBsZjHSvdJIS57yXOJ4k+C8OGq6znwPpzly9R6rGx2zYp25ZY2SD/UAfQ7x5LgOw9tYmBwEM8kYG9odbK+w62/Rdw6G7WfisK2SSs4c5jqFAlp0NcNC3d3qWYjXdq+zLDvswPfAfl99n3TqPVabtToJjYbIY2ZvzRHXxLDr6Wu2kJEKTqjhXRbZDp8QIXNc3UF4c0tIDd415rumGiDQGgUAAAO4bkwwb6F8+PqvVoS20SAUkgmFFBQAgpoEgoSCB0E1GwhUeSlaiEKCVJqKAgbgolNCDB2hsuKcVKxrjwO5w8HDUKsn2XPG2o3txEf+TiBm05Mk3jzWwUkQg0oxYbMA4S4GWwdTTDXyvGgHgQqH2t7TkDMPASCx+eVzmuzNeQ8hlaWKBFjjQK6bicO2Rpa9ocDvBFrn3TLofA2MyNe5gbZDCczRxOW9yc5L5Rye0UKU3tbfJNkO7iF2GVgmUBzdqfDguxezKcHCZADYe8l3C3Vu8gFyfCxFxAaLc4hrR40AF3bo9s1uGw8cQ3gW483HUn+uS59iyBRSAUysgTBSCdIqSkoAqQKBou0kIC0kiUygEKKEEAEwogphA7QghAQCdppUgAhBNLRB7So2zPa6ImEOIY9hGYgaZi1xAIOp3hJNG8uavDF4VkjS17Q5p4EArG2Jt2LFtJidq0kFpoPoVqW3da71YUrYNA297NIZLdC4xO5b2/qFz/a/Q7FYY2Yy5o+NluHnW5d+ISLUnVg5d7MOjri/+0TA9nRgPP5qXUGoawDuUg1S3QweaZRadIBqlaQQgaaQCYQCQQgFAWi0nFIIJWheeZNBAJhK0IJpIQgak1QJUmoCTcfDd+RXMtr+zhwDnQS2bcerkAA3mgHN0aa8l05QLbQcm6JbBxDcaxro3xmI53uIIGg9wEjUmx3UutqAapgq6FSEJBQNCEIBNJDSgQCkAi0wUAnaSEElApkqKBoSCYQRyoUqSTBBpTchCACEIRApAoQikVIoQgQTtJCACChCBJlCEASkmhBIBRQhAWmEIQMqKEICk2pIQIpoQiP/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QSEhQUExQUFBUVFxUVGBQWFhQUFxgVFBQXFhQVFBQYHCggGBolHBQUITEhJSkrLi4uFx8zODMsNygtLisBCgoKDg0OFBAPFCwcHBwsLCwsLCwsLCwsLCwsLCssLCssLCwsLCwsLCssLCwsLCwsLDc3LDcsKysrNywrLDcrK//AABEIAQQAwgMBIgACEQEDEQH/xAAcAAACAgMBAQAAAAAAAAAAAAAAAQIFBAYHAwj/xABGEAABBAADBAcFBQUGBAcAAAABAAIDEQQSIQUxQVEGEyJhcYGRBzJCUqFykrHB0SMzguHwFBVDU2LxJGOiwhY0g5Oys9L/xAAYAQEBAQEBAAAAAAAAAAAAAAAAAQIDBP/EAB0RAQEBAQADAAMAAAAAAAAAAAABEQIhMUEScYH/2gAMAwEAAhEDEQA/AOi0hOk1hEUyEwghAgozStY0ue4NaN5JoBegXPOme0jLL1YPYZRA11dzN1elEEcCFjrrBd4zppCxxDGPkA+IU1t91615Lyj6eRfHDIPslr/0WkvIGpOnr6KGE7dkBzQNbO7wtctq46lg+kWGlaHCQNB07fYNjeDel6jirON4cLaQ4cwQR6hccaSCAReYaHmN68nY/qz2XODh8pIPqNys76XHa0iuZ7D2vtJ1Oa5ohvWTEfu6G/8AaOonyNrY29OMO1wZI9pduJgzytvzaD6Wum37ExtKFi4LaMUouORrvOj6HVZY1TUCCmVFURKFMBFIIhMFMhRDEDJSCVpqwCSlSSaFSE0J4ECmhMBUIKQQE0Fdt/F9VBI4b6oeJ0v8VoG0IC/FPaCwB+VwcTTcha0iqBvs8At66VYcvwslbxTvQ6/S1oEIDYMwouDwH6DO3U5HN45CKBI3EciuPftYvdjdFmTMeHTEgOLajykVobzEcbI3D3VDanRt+GbnjIkibq8Zae1vF5G5wA38QOCqdk7aOEkJaCQ4EEElrX/KSKdWU3rYJtbZg+nOFcDnLoy0WWlpeDpuYWA35gKzqZlGh9JZi0MDABoe1rdaAAeGvqqXCbNll3dlvFztP91fwQddKZAKiBLImO94gGxpwoZbJ/mLwxNYC41eu7UA/KwcT3rG4uqfB7AYA0yl0tbusc4MHcxgN1fBXsWaIdkthHKNjWE95oX6r3a0Qt6yTWR3ujflG7UHiqmeYuJJPf8AXkl6qMvE497zRe7xc4nzIWBZ+bxrRDxQG7Xdx4pXX4eXFQe8b3NBLZXg6aBzhx8VmYfpHiY95Erf9Q/7gqhx/r9U2POoG4/qmjdtmdKYZiGuuJ54PIyn7L93rSvlyaZodeisth9JpMMQ2S5Id3+pn2eY7vwW+eh0cIK88LiGyMa9jg5rtQ4bqXoAuiCkk0IIopSISQLIhPMmg8kBACCVdDtO0gE1APaHAg6ggg+BFFc0ZhiyWWCrc5rmtoa54jnaR9oNc3+Mcl0taX00gMUzMQ3Qmjf+uOqvxFfVY6ixp2OlpvMHd4nuT2fhi1g3h8tgdzd7nfRZWIwrZZxl/duHWitwa4nsnjYILfJZ+EiD5jQ7IPVt1sBrdXEctxXHfjTN2dhBG1oA3ihxIafzdX1Vrs3CCTEZDRZD25T/AKgLIHgPqSvTDRkW+hTRet2HuoRAHkBmclsE5cDiJuL3loPi6z+S1yyqts4kyPc+6zHQAaUKoDyVW4LKmff41w/kqramNliIcGh7NzrFuHeL4IMth/l+SA3gdP5Kuwm1436Elp5Oseh3FZ7W3Va+H6oPOQd/j9P5pN7lN/GzXO9F5NddEEEcCFBKReD+Nr2cF5kLUGZ0X28cJIQ6+pee0PlJ+Nv58wuotIIBBsGiCN1HUELjMzB439Fuvs92qS12GedYxmjJ4sJ1b5E/VdJUbkhBCCFoRQmAgoEhNNB5FACFIIBFIBUrQAVT0qwXW4Z44s7Y/h3/AEtWwCfl/XFByPY0BAnk+TJ4i8xFfdKvejmH7DbGpYSe8yPy/mqjbjDhZZ4/hd9QLLNfB5W0dBz1mUafAN3BsrTrXMaWd68t2WunxY4mH9hpduOIl8Wws6sf/ZawtjtDtknU31oJA8Q2j52rxkYz4Rh/xIcazXm7qjX0PoqPoac2FxOH+IAkDjbSToOf6LfOM1ruJjsVZF6WNCNd/itfOKmjdlkAlbu5OI58itjxGh4+axdpQNcTW8AV90WFIjW3RRl4FkMJGh0c3u8NVZRbOcz91I5o5O1BRgMkjS1zBmYTmB53ofPRWBcdQNSAaHMhpIWtGNjRbXMzZSWE5tNNdL8dVgB79CXalwAaKLXDQGgN3E+S93supC4OFCyBrQO4jW/PULJwrCwuOgu9BVbqJOm9PQ9CNF5uZY0/rkvRpGnL+tV4vP6IMeQf16r3wO0epmhmHwOp2/VpPaH3SV4S6FYuJd2D/vS3EdyvzSVd0axHWYWF165Gg+IFfkrIrQSCgoVCQhCCCkohO0DpAQmiGEi6knFYmIlRWp+0XCB4ZIKB9wn6tP1PoE/Zli+1AKrRzSTxBJII5dpteRWVtlvWMcw7iFqnRfFlkpjsNczM5l6Dfmy19rN6+a5dTWo3rpHjHRQwyga4fFuDhWmWXMdONdpu/mtfwu0RhsfnGsbnZvFrhuJ8Cr7HZcQ2WMkn+1MIbu7MzO2w68DX5LnbZzJHkd2XxktI72kjX6hY5+LW49I8DklcG6tcM7DdgtOoo8VQTNIOqsNibTGIi6hxHXx+5zLfkvj3LHxLLLtK4EciFbMrKuMAD8/xAUe8XxHFY5cHFw+ICgHCq1PbHqljDdtohratwNG9CNOI1CgcIQ4B2YOqw4EkHgavcddysEsFGxxffaosJc22gn4gQDR4aqOPjMrhlccoD/dNU8HS63rOjodmxfLjQ3lVuIwze1Re4xjK0N0LTqRdaHxSUGFx2Ytbq52WyRVDlfes9u43y/MLxwmHyN3UTq6ufH62p80vsY+IA4FY8g7D+VfivaTfxXljGHRt+87zrRb5R0b2fzkwFh0ylpBsfEwEit/D6+K2i1q3s9cJY8TXwCEsdwtjZAB5jTwK2eGQOaHDcdf6/DyVlMTQgIWkK0IpCggEwkCmFVMJpBNBFywMUFYkLGxMaDW8a6lofSD9nIJ2Xoda31x/VdA2nFvWn7QiFlrvddofHgVimrLA7RzNBze9Tmu5OBsHuo/j3Kq6Xx08YyMUH0ydg+GWtXAfK7ffO1TbNxBgkMEmgOsbuF8lfifMCCLsZXsO57OQ7+RWMz9Nao2Yh1h8bi14ogjefPmr7CbVE47VNl0vgHaVep3rT8ZEcO7Ql0bvddy7jyK9Y5w7W6PB3Px71vJYjaMVhi4OqrP4jcseGNzbLj2namjoOQHcq+Da7hQdw4jv581YYbGtffqdRuWcsGPi2OuxZBoOaPeIHI8ip4B57Wha3McubR1d/cst7waFjnpV61v9EpgRod/0UEC+wvMb1OQUN4Xni8SNCNTlaNO5ta9+iSah0ACTwGnjoq3FYsta6V3vahgJ4kVfkniJABnkNAbm8z3KimxZlfZ0aNw5Afquk5xXVegOLEGz5ncXyBgOvuxxt3eZpWHRLa4dLLh3XmDWztBN2JNXV3UWH+IrSzinR4eKC26NLnV80pz9s7y5oIB5VSo9j7YOHxrJwcwD6cd1x+64fd/ALHMvsd6tFpAgiwbBFgjiCNCE6XRCpNNCDytSUQpWqhhFotNRSUXi1JIoKnHwrTtt4fet8xUa1jbEGhUGgYzDCZuQ6Pb7ruPgvLZ+0zfVTHLIPddwdW7wKyNpx5SsPENbO3LJo7g7n496KtsZE2ZpB0cRre53f3HvWn47DPw7tby/1vVpDjnwdjENLmcJBqRyv9VaOp7LaWysI05+CTwjW4NpaUdRyO7yK92ztO414n80YvZsV6ExHk4GvXgsV+znjUZXDm0hb8KtoXO4Ov6rOYJD/NaqQRwNpslPEn6JYNpIrV72juv8AsfE7RY0WAXcuAPgOKpmY1rLprSeZt1eA0b62sd8jnm99/n+HgmKli8S6V1u15DgO4LM2PhmvkDXSRRNHaL5XFrNNQzQEknkAsEnLoNXcuX8lkdTTRY1/M8URbMxbOplc5j3vcQGOBprNe05w3usUBwF81ThpIUjM4NIG48Fl7HczqMQHOyuDoXNGUuzj9o1zb+ECwf60zmDrns32v8A2jBsaffhqI/ZA/Zn7un8JW1rkPslxmXFvi1qRh8iztAnysea64kRJNQpCIhakCoBMFFeiRKQSQTtIpWgFUQe3RUu08PYKvSsXFRWEHLtv4alrTwujbewNgrQMZDlcQVJB5txGmVwDhyP6rEdhQLMTzGTvbvaT3hepCgVcVL+9JRpNEJAPiAvT8fqnEcFIdXPgPjY9CAvElRc699HxAKDO/uCB3uYxh49pu76rEm2XEy7xMfkD9NVjOjYd7Gnyr8ECOMH92FfI8i6EGmZ5D3ClIxSuG7q28uKzsPPG3h+I/DzXsZmuN2PPX8VPyGFhoAz/wDR/LmVORwPHUXv4r0fhwTo/wBePivN2EcDeh8FKM/DYTDPjJdLLHKGkiMxW1xAJoPDt3iAsHqWsZVguNEkGxTmghtVoRrfj3KL8/I+i8+qIHaNDv3+QVm0bL7Mx/xrX8A1w8czSK+v0XbAuR+zTBZpswFNaN/M8yuttU+oaErQgiEJBCCRQla8pZmA5XODS4GhYB8rQejTY01HMaqQC02fHQwyuY2V8Lgd7g5gPmAWkeIHirWDa8gbZ6uVvzNIB7u0LYfopovUnBYMW2YiQHExE7hIMt+Dtx8is++I+iuiuxuDDgtH6RbAJsgLpBC8ZsM128Kjg+JgLDRCxnFdj2p0UjlG6lqO0PZ/KD+zcD3FJVaK4qJK2KfoXix/hZvBzf1Xh/4Pxh/wT6j9VoURKiStnh6B4t29rW+JVjD7M5z70rG+RKaNGJUF0aP2XH4px5M/msiL2XR/FO8+DWj9U2I5emJXDc4rrkHs1wo94yu8XAfgFZYfoNgm/wCAHfac4/mmwcTOIefiKvOjvRPEYpwOUhvF7tB5c12PDbBw0fuQRN8GNVk1gG4UOSn5DA2BsZmFjDGDxPMq1aotUlBOkKNpqDxtMJBMFEKR4aC4mgBZPIKm2zi2mPOxj5xpYjp4AHF0ZsfS1bzi2kGz4Eg8xRBFLSsZtfqnkTwSR8GybzQ3HrGUfXMpVesO1MPL2c1f8qRoA8BHKS30cPBSdsOMG480LuDoHkX4RSEFw+wSlHiYcQNTFMOUop47hKwX94BeI2WGi4ZZcOCTQfU0BLTRAe3TfzCgm1uKZo0x4jmP3E3mw1mPkV5RbYZG6nCbCv4ggtBPhWR3m0BZRxmLjb+1gZiI/mjqRtdwOrfAFqmzbmHmGUvyc4pm9Yzya7tM/hJQWOF2zIRYMc7ebXNjcBXMnI49wIKzWbaisB5MTjubKMh9T2fqtbfsGJ9uY18JAvrMM/Owd7onEOaFjDC4oConw4to+HRslcix352n9G+A3R4HjwTpc8/vhsehbLg5O7O1pJOtjVp+6NyyoumjIW/tJxMRrRa9hI4VI1haD3Ela0bhLjI2yNjdIxsjhmawuaHOG62tJs6r2c1cF27jjjZpcRIRqexETdRtoMb5DlvN81YbO23isOcsU7w2ry310dd7JNWD7JC0O1ZUlzHZ/tVp2TEQtfzkgJbf/pScf4wtx2V0vweIoMna1x3Mk/ZP8AHaHyJUyi+AQhDSoEU6TQgFMKCaCRQladoGhK0IPO07UVJUBUX0dCAQeB1HogoUFFtDolhpTYaYnfNEcv8A07lUv2DjcPZglEreLXdlxHI8HLdAEIjQf7/MT/8AiIZIHnQvZmjJ79Oy704LOfiocT7whxDebgIZR/G3QlbZNEHjK4BwPAgEeioMd0Mw8mseaF3zMND7u70UxVNNsVjTUM78O7/Kn1b5PGic8+Lh1xGHbOytJGjrBXMOacw9Qoz7Dx2H/dubiGAk5dL15sdofqsXD9IhFTXskw0gNFzS9oI74yacfRQe82LgxTM0mJZCxpNMmkeQCaGhNkA6aarT+k+GhY+NsMrJWvGYvie17asirB0NtO+lZdJZ8PL2zMDJ7ujHgmm2HElgab3bybWqYdtNcd1gjcPp+Gi3BKYNADqrTQ7tRu04jvXk/FuLct6ca0JPMniveKfsOoa7gBu1/wBysI6WtRGPKA3teaIJg+9PLeptiL3taGl9kdgb3a7r4K6250XxMYEhwjYWVuieJSPt0SQVrR5bK25icN+4nkjA+C8zP/beC36LcNl+0+VumIgZIOLoiY3fdNtPkQueB/qFl4dvE8Nf0War6CwGLbNEyVl5XtDheho8COfDyWSFUdFS7+yQB7Q0hgFD8fFW6whEqQKSaKEUgoKIVoRSEEAmopop0kvHFz9Wx76LsrS7KN5oXQ7zuWmSbWL5HSYfGGNzjZgxAytBoCmF1sG7mERvJKbVpo6Wzw1/acN2T8bDlB8Dqx3kVaYLpfhZKBeYj8sjS3/q3fVFXpTUIZGvGZrmub8zSHD1CmECK8cZg2SjLIxrxycAf9l7oJQcz9oXQ6KLDungzNyubmZmtuQmswvXQlvHmuZtc4d4X0fjcIyVhZI1r2ne1wsHyWk7W9meGfZhc+B3JpzM+678irKjljMZwI03UvSbEZgAPHzV5tboDjIbLWtnbzjNOr7B19Fq0sJY7K4OY75XAtPoV08C/wCjG1xgyX9U2V5O9xIpvGq4962XaHtIkcwtihZGTpmc7rK8G0Bfja562QjvUnyZgRdKYMnEOzvc80HO1NAAX3AblsHRHZXXzxx12QQ9/gDoPWlrODjq7NganW93ius+zLZpjw5lcKfMSbPyj3VnobxEABpwXoFBgTtZVJBUbUggCUrTKiURJNeaECRagCpBFV228BJK1vVTOhewkgi6N8HAHctR2r17P/N4Zszf86Lsu83NH/yat/tKkHLGSNGuGxBaDvjkOS+6xcb/ADyrCzOzVTWuJ3ENaD5Oth9V0Pa3RbDzG8vVvPxx9knxG4+YWs47opLHwM0fOOg+u+J2jvIhBiwYlsbh1sMkDv8AMgcYz49W+2u8iFsuztoTu/cYmLEf8udpikA8eJ77WvYCGVttw8zX172HeKd54eX/ALSpufATlxED8NIPjitovn1T93koNtPSF0emIw8sX+ttSM+8NyzIdt4d5AEzMx3Amj6FUuzRiGi8NiGYlnyOOVw7iD+oXritowwRuxOJhZBLD2hkOSRzvhyaAPPMdqu/jNGP0o6eQ4KZsLmOkJbmeWEWwO9wUdHEizvHDmsnZnTPBYigyZrXH4Jf2br5a6HyJXBsZjHSvdJIS57yXOJ4k+C8OGq6znwPpzly9R6rGx2zYp25ZY2SD/UAfQ7x5LgOw9tYmBwEM8kYG9odbK+w62/Rdw6G7WfisK2SSs4c5jqFAlp0NcNC3d3qWYjXdq+zLDvswPfAfl99n3TqPVabtToJjYbIY2ZvzRHXxLDr6Wu2kJEKTqjhXRbZDp8QIXNc3UF4c0tIDd415rumGiDQGgUAAAO4bkwwb6F8+PqvVoS20SAUkgmFFBQAgpoEgoSCB0E1GwhUeSlaiEKCVJqKAgbgolNCDB2hsuKcVKxrjwO5w8HDUKsn2XPG2o3txEf+TiBm05Mk3jzWwUkQg0oxYbMA4S4GWwdTTDXyvGgHgQqH2t7TkDMPASCx+eVzmuzNeQ8hlaWKBFjjQK6bicO2Rpa9ocDvBFrn3TLofA2MyNe5gbZDCczRxOW9yc5L5Rye0UKU3tbfJNkO7iF2GVgmUBzdqfDguxezKcHCZADYe8l3C3Vu8gFyfCxFxAaLc4hrR40AF3bo9s1uGw8cQ3gW483HUn+uS59iyBRSAUysgTBSCdIqSkoAqQKBou0kIC0kiUygEKKEEAEwogphA7QghAQCdppUgAhBNLRB7So2zPa6ImEOIY9hGYgaZi1xAIOp3hJNG8uavDF4VkjS17Q5p4EArG2Jt2LFtJidq0kFpoPoVqW3da71YUrYNA297NIZLdC4xO5b2/qFz/a/Q7FYY2Yy5o+NluHnW5d+ISLUnVg5d7MOjri/+0TA9nRgPP5qXUGoawDuUg1S3QweaZRadIBqlaQQgaaQCYQCQQgFAWi0nFIIJWheeZNBAJhK0IJpIQgak1QJUmoCTcfDd+RXMtr+zhwDnQS2bcerkAA3mgHN0aa8l05QLbQcm6JbBxDcaxro3xmI53uIIGg9wEjUmx3UutqAapgq6FSEJBQNCEIBNJDSgQCkAi0wUAnaSEElApkqKBoSCYQRyoUqSTBBpTchCACEIRApAoQikVIoQgQTtJCACChCBJlCEASkmhBIBRQhAWmEIQMqKEICk2pIQIpoQiP/2Q=="/>
          <p:cNvSpPr>
            <a:spLocks noChangeAspect="1" noChangeArrowheads="1"/>
          </p:cNvSpPr>
          <p:nvPr/>
        </p:nvSpPr>
        <p:spPr bwMode="auto">
          <a:xfrm>
            <a:off x="155575" y="-2171700"/>
            <a:ext cx="3371850" cy="452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228" name="Picture 12" descr="http://techwith2.files.wordpress.com/2012/02/v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0775" y="1922726"/>
            <a:ext cx="3929124" cy="2192338"/>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307975" y="416189"/>
            <a:ext cx="8534400" cy="1506537"/>
          </a:xfrm>
        </p:spPr>
        <p:txBody>
          <a:bodyPr/>
          <a:lstStyle/>
          <a:p>
            <a:r>
              <a:rPr lang="en-US" dirty="0" smtClean="0"/>
              <a:t>Step Eight: no more tubes</a:t>
            </a:r>
            <a:endParaRPr lang="en-US" dirty="0"/>
          </a:p>
        </p:txBody>
      </p:sp>
    </p:spTree>
    <p:extLst>
      <p:ext uri="{BB962C8B-B14F-4D97-AF65-F5344CB8AC3E}">
        <p14:creationId xmlns:p14="http://schemas.microsoft.com/office/powerpoint/2010/main" val="152483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312" y="1662112"/>
            <a:ext cx="5526088" cy="4294188"/>
          </a:xfrm>
        </p:spPr>
        <p:txBody>
          <a:bodyPr>
            <a:normAutofit/>
          </a:bodyPr>
          <a:lstStyle/>
          <a:p>
            <a:r>
              <a:rPr lang="en-US" dirty="0" smtClean="0"/>
              <a:t>By 1968 computers have completely transformed into transistor based machines, with magnetic RAM and graphical interfaces.</a:t>
            </a:r>
          </a:p>
          <a:p>
            <a:r>
              <a:rPr lang="en-US" dirty="0" smtClean="0"/>
              <a:t>The first mass-produced PC was sold by Hewlett Packard;  the HP 9100A</a:t>
            </a:r>
          </a:p>
        </p:txBody>
      </p:sp>
      <p:pic>
        <p:nvPicPr>
          <p:cNvPr id="10242" name="Picture 2" descr="http://upload.wikimedia.org/wikipedia/commons/thumb/b/b2/HP9100A-IMG_0393.jpg/220px-HP9100A-IMG_039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9912" y="1128712"/>
            <a:ext cx="4419600" cy="4419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786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312" y="1662112"/>
            <a:ext cx="5526088" cy="4294188"/>
          </a:xfrm>
        </p:spPr>
        <p:txBody>
          <a:bodyPr>
            <a:normAutofit fontScale="92500" lnSpcReduction="10000"/>
          </a:bodyPr>
          <a:lstStyle/>
          <a:p>
            <a:r>
              <a:rPr lang="en-US" dirty="0" smtClean="0"/>
              <a:t>Then comes the Microprocessor, the power of a computer in the size of your palm.  The first was the Intel 4004 made in 1971</a:t>
            </a:r>
          </a:p>
          <a:p>
            <a:r>
              <a:rPr lang="en-US" dirty="0" smtClean="0"/>
              <a:t>Miniaturization brought a revolution to computers</a:t>
            </a:r>
          </a:p>
          <a:p>
            <a:pPr lvl="1"/>
            <a:r>
              <a:rPr lang="en-US" dirty="0" smtClean="0"/>
              <a:t>1975, the first ‘personal computer’ is made; the Altair 8800, using switches for input and lights showing the result</a:t>
            </a:r>
          </a:p>
          <a:p>
            <a:pPr lvl="1"/>
            <a:r>
              <a:rPr lang="en-US" dirty="0" smtClean="0"/>
              <a:t>1975, the IBM 5100 is released, with a 5 in screen and tape drive.</a:t>
            </a:r>
          </a:p>
          <a:p>
            <a:pPr lvl="1"/>
            <a:r>
              <a:rPr lang="en-US" dirty="0" smtClean="0"/>
              <a:t>1981, the first laptop computer, the Osborne I, weighed 24.5 </a:t>
            </a:r>
            <a:r>
              <a:rPr lang="en-US" dirty="0" err="1" smtClean="0"/>
              <a:t>lbs</a:t>
            </a:r>
            <a:r>
              <a:rPr lang="en-US" dirty="0" smtClean="0"/>
              <a:t>, had a 5 in screen, 64 Kb of memory, two floppy drives and cost $179</a:t>
            </a:r>
          </a:p>
        </p:txBody>
      </p:sp>
      <p:sp>
        <p:nvSpPr>
          <p:cNvPr id="4" name="Title 3"/>
          <p:cNvSpPr>
            <a:spLocks noGrp="1"/>
          </p:cNvSpPr>
          <p:nvPr>
            <p:ph type="title"/>
          </p:nvPr>
        </p:nvSpPr>
        <p:spPr>
          <a:xfrm>
            <a:off x="696912" y="155045"/>
            <a:ext cx="8534400" cy="1507067"/>
          </a:xfrm>
        </p:spPr>
        <p:txBody>
          <a:bodyPr/>
          <a:lstStyle/>
          <a:p>
            <a:r>
              <a:rPr lang="en-US" dirty="0" smtClean="0"/>
              <a:t>Step Nine: Micro</a:t>
            </a:r>
            <a:endParaRPr lang="en-US" dirty="0"/>
          </a:p>
        </p:txBody>
      </p:sp>
      <p:pic>
        <p:nvPicPr>
          <p:cNvPr id="11266" name="Picture 2" descr="http://bluefaqs.com/wp-content/uploads/2009/09/IBM-5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9560" y="3431948"/>
            <a:ext cx="4746625" cy="2890838"/>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s://encrypted-tbn2.gstatic.com/images?q=tbn:ANd9GcRz4k2ruyr9Fl-SenbV6Yn6cxtRAG2Xn8VpoTnuGvF-hAzRdK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9672" y="427448"/>
            <a:ext cx="2743200" cy="166687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6" descr="data:image/jpeg;base64,/9j/4AAQSkZJRgABAQAAAQABAAD/2wCEAAkGBxQSEhQUExMWFhQXGRoaFRcYGBgdGBcUHBcXHB0VFhkaHCggGhwlHBgXITEhJSkrLi4uGB8zODMsNygtLisBCgoKDg0OGhAQGywkHyQsLCwsLCwsLCwsLCwsLCwsLCwsLCwsLCwsLCwsLCwsLCwsLCwsLCwsLCwsLCwsLCwsLP/AABEIALEBHAMBIgACEQEDEQH/xAAcAAABBQEBAQAAAAAAAAAAAAAAAwQFBgcCAQj/xABMEAACAAQDBAcDCAUJCAMBAAABAgADBBESITEFBkFREyJhcYGRoQcysRRCUnKCksHRIzNisvAVQ1Rjk6LC0uEWFzRTc6Oz4ySD4gj/xAAYAQEBAQEBAAAAAAAAAAAAAAAAAQIDBP/EACIRAQEAAgEFAQADAQAAAAAAAAABAhEDEiExQVEEIjJhE//aAAwDAQACEQMRAD8A3GCCCAIIIIAgghptKuWTLZ20A05wt0HcEUKZvxM4dEPBz+IhnO37mDWYg+x+Zjn/ANI30VpMEZPUe0O2tUo/sh8YZTPaKP6WT3Mv+EQ/6f4dDZYIwyf7Qk4zpp8Zv4CGc3f2WeLnvLf4iIdd+HR/rfTMA1I84ReuljWYg72H5x89Td/Zf/LJ78H+eE335ta0oC+mYt6Aw68vi9E+voN9sU41nS/vj84RbeGmH88vhc/ARgR3vnnSUv3/AP8AEcNvRUn5qjxP+kTqyOnFvbb0Uw+eT3I/5Qk29tPw6Q9yH8bRgT7x1P05Y+9/nhu+26g6z18AOOmt4bzNYt/bfKTwlzT4KP8AFCL76oNJTeLIPxMYC20px1qG+6vxww3NVVde7TBhtY3IBJ7ePhD+ZrFvz79DhKHjNH4LCL7+HhLlj7ZPwWMAMyoOsxvvv+cJus23WmZdrN+Jh/L6fxb4+/r8pQ8HP4w2me0CZ9KUPsN+LRhPycn59/s3jtaD9o+QHxENZfTt8bTN9ojf86WO5V/Foav7RmOQqR4CVGQmhH0jCSSrPh5jK/P+BDpv03Pjape9NQxH6ZxyuFsewgDSL/u9toVKG4wzFtjXhnoVPI2MfP8AuvXMwMtjfDbDfXDy8I1XceowzEPBwUPeM1/LxjONsy0uUljQYIII7uQggggCCCCAIIIIAggggCCPGa0RNdtW2SZ9sS2RZNn9TVqgzMZd7XK+Y8mUqsVV5jYrGxIQKQtxna5v4CLVMmFjcm8VT2gysUmR2TH9UX8o5y9Va1qMdqKN2J62XIjF8YTXZZ+l5Koiy1tLZu8A/h+EN+hjp0ptBzKPDa7vmbC3PwEHyMcekPnEjtOmHRlj83O/IX7IrsyePpN5fmYmjaUk0CNwPi35GHA2Wn0fj+cNN35uKaRp1TbwI/MxZBJiyG0FU0CBTZQDHew6VZykOL4e0jLwMSNTKyhrutM/TOpFsreQGcNdzZSbR5kAHXLyytfv7RlpHi0V9Fy7jpcd50B5k31URZX2a01x+kMtLfNAuWucuywt5w6p92JbGzT5x+0B+ELqIqi0Ta4DwOnjwyuMuwcyY6FEeRFufd2kak8wTbM2yi5bU3PppS3xTGJ5zD+EM9n7EpLN0ku5tldn/OG4iqz6E4SLre2V3XkLaEdvAAaAHWLDMpcUs/VvlzGeXlCVZsqnZJirLVWscLDUEA2zjnc2djkC50NvCLjdlR/yWGu06P8ARs30RfutneHJrpxYgU5FiRdsVrg24LCFZPqbWEhWBBvk1rHKxuR6RdCsNUXPvE9hv+YiZ2J1kbsY+oB/OK46sCQQbg2ItxESGxmmYiqPguLnU6dwOecZaqdmJaGFUcLof4yz+F4Uanmn3pxPcj/jaG9RLKrmWbrDMjt01gJXZk3o6hTwJwnuP+to1Pd+YQptqpDr3gxkcw4kVhqQPMf6iNP3TqcYltwdRfxGfrHLOd28a2CTMDKGGhAI8Y7iL3cm3kgcUJXy09CIlI6y9nOiCCCKgggggCCCCA8JhnVbRRONzyhltuvZTgGWVyePHKINTxMc8svUbmJ9V17PxsOX5w0jy8F45tPbxBb5i9OnZO+Mtv8ALE1eIrelL0x7JiH+7MH4xrD+0TLwzbeCqMtZbCWXuWXK+WhGgPMxDptGa2khh2sGtFqrZGJNSLEHIkHiM7d8RT0yC2JjYm12c2v3k2j0VyiJqmnshHRqQwN1CzL9xJyB8YqWImNGFCmuEeOfxhrM3aZhlE6V3FK2e7CYpU2a9gTfK+WfZFgMmedakfZ6Q/uw32jsiZTujspwhgcXDIiLjaEhaqjUTnWoc9yP/iMGypmCrXXOwz8YstRKuIqtd1J6N2j4iFir/Ney35H0I/0h7sTC7NjZgFXF1QCT1lW2f1r+EMJwvKbuB8iP9YV2QxlFZgmSc8sLMTk2RxKBcWvfwiWfyYvhaKuVSZYprNwyZrDI8pGenP4Q1qUpwl5UkO17AP0gU21uekWxyOVuEN5u2Tc/pKde0ScRJy4lCeJ+6eyOf5eb+lTB/wBOWq5W7142/jKNS4udmSv7alhJ0xVFlxHCP2TmNewiIncl8Jmy+R07jaJ3ak6SwZj0zTD89nXwuMJJytxitbvzMFY6/Sv6i8Yn9nWb13TdXQIXYlb3JOZJGecISKKUQGWWuYuOpY+TC94nWWXq7leGgI8yw4dkIvVUi6zSftoPwMdE2hp26/SjELgnPziDpdjTaaqXEhKsGBYXIta+ZGmYEWybtuhXVge92P7qiGrb20S6KD4Of3nhdE2azZF4htrU/Ubnw74mpu/kge5JH9nLv52MNJntCb5qEfat8AIl0s2jqGSTJuVIGIgEjI6HLna8XPcOovLK8UYjwPWHrfyipJvI1S+FxwNiSScuGcTW4AKz3Qm+O5UZ36pH+ZvKOec7N41t+7U3rOv0grD4H8IsEVnYMhlaWbcCGHG3A277RZoYeDLyIIII0yIIIIAggggKvt/9d9kfjDC8SG8X64dqD4mI0mOF8us8Oi0eYo4LR5eIpQNDDeAj5LOJtl0Z/wC6g/xQ7vDLeCQZtJVy1F2anm4RxLBcQA7bqIs8l8KjLXECMsxly7M+EcHZd/eaUOV2xfugxFTBNkUjXsJktCTmGzGZFxkcopc3eaoP855Xj07cJPjShs5eM1fsrMJ9VEK4FAt07gAfQA9elEZNN21ObWa3nDZ6xzq7ecOo6WuzaiQPemse+ao9LNCD7WpF1Knvdj+6BGStNPM+ZjjFDqXpanM3oo14Sz3K5/fb8IazN9adSCspbjQiTKBHc1rjwjNsUdKYnVTpjYKWoE6WGXR1PqD+MQaPC25M/FTqL+6bRJnYku5PTkAkkDoyWGehzt43hZam9I3pCRAGiYlbNpxq85u5VA+JhUSKYfzTnvmfgBGJx1rrivznuIhZczDWIRxt+P5RfWlyTl8nl+JJ9RaPJaS19yVLXIgEBiQDe9izG17nTmY3jhpm5Kr7QpR6GW4vk9j9pSRfxX1iglo1jbtB8okPKDKpNipa+EMpBzwgm1rjIHWKsm4p+fVSgeSJNb1KrFs3SXSn3jy8W9t16dGIeonuRwSnC+RaYb+AjtNiUgItKqX+tNlKD9yWTbuMZ01tTQY9i8ps+nyw0Uvhm8+e2vHqMoPhkTCqqAOpTUYyy/8Ajh9TYG8xmvx7DzyvF0dSm7OnYZqHjcflGn7i1RSfNQGxZAe3qtYi/LrDLsiC/lCclujdUUHSVLlS8r21RAfXzteHG7U3DWSidHLI1+OJT+NozlOyzyvO93tFn0IkyJMqX1kB6VyzH3mFggsBYDUk90aHujtQ1VJKnNbEw61hYXueEY/v7sSdUClEmUzzAWXDLBawsCLm2SixzNtY0r2Z7NqKal6Ool4DiLKMSk2I0OEm1resZxplFugggjbIggggCCCCArO8p/Sr9T8TEQTExvYLPKbmGHlb84gnmgC5No4ZeXXHw7vATaIXam8UqT7zC/AcT3AZ/h2xVqveWong9CmBL26RyAvmThv2XY9kZ8+GvHldNo7ZlSVu7AePHl39msUrau+7ucMi6j6ZxAD9rqjH5AHvhlL2OHVp06bjtcYnYohbrDo1uOkc4lIw2TTjEJLGV43MfrNy+LbIqjU08tpszpXLTZLzM7kdRgOsA2SzrZjhGRTFwkqdRke8ZGNR2C2OhdRe8qoHHQTEbTlmi+Mc1NTMUjoysstm7JJlBmbEubMqYicyb2PEkiO+uzlvuzSnpnmG0tGc8lUsfICJGVurWtpSVHe0p1X7zAD1i4TKue4GKpnsCNOlYDQaYTY+9mQTpYAwym0qtmesf2iTnYkDrHXNMjhPEmGjqQR3Qqh7wkpzL1FOLDmR0l/SOxutzrKQdzTX8P0cognxiwS6JQeqmXMA52Ot7Z5L7xB1sp4wqtKfokcL2GmQ08WIF2UakXi6NoFd26ce9VuSLX6OlmEDhrMZOzUQ5XYdGozNZM7hJli2t8y9hlrpmM4mfk55YTw7zc8De1yLkWJtoBHa03MgZ8OzCL6AXsLXFsNzbnDSbLbAElUdJMqZLwnrCY4dmJGtwAOywHCOK/bgRyglTGI4gZZjnClFThCzXuWAvYWFxc5C99TxueecOn6H3pitfT9YFXx6t7+MVET/ACzNOlO3iwEI1m1agAt0SAdpz/GJZq+QDZZAdvor0swg2vnZwvERNSqLEB+jkAH+pQ+BDKf4vDRtDbHrDMlI5tmM7aXhzU1IQEk5fxpEhVbPcgtfEw1AFrgfRA0y4dkVasJmZXyihak2/KmOyC6gKCCxF3a1zhW2gNuJNs+wIDeJGmLLCWve7s2WIXsgFhbK2ZPHzRpqFJaHri5NiM7279AOy8ONhfJQ7dZ+kz90Lp2ktlx4cIm11DqdS4iTcAHXjc2twy0A530y48/Ixn1r3vfLnlfXPIW7shYZFrtXaZlGWFw4S1mLXsARrlYixzyhaXtOQbAJPqDbPDJm2JyvhwTEZRkcrNrrEtTTmZOkBsJfrXAsb5sRobDUjK5PYCI5rqiXLAupZmJsALk2ABOdrGxAvrwhXZu7rT2E2XKmEqBe4TIi9mfCAt+055Z3OcKPQrNZQcOtgWNgL2zJ4DnFEMtXjGNAVzy5g+EJSqvA6P8AQZW8mBiabZxM3okXHZcReWGdQO4KDrlc8YZ7Y3dmpLL4ThHv3AAW5sCOtiOZHzecZs7NytP3c3rU9eQpcNdcwVzuOBz4RedgbRafLxMoVgxBAvbs1jIfZpJAlMt7lHGZHNFJt2XvnGr7urh6ReFwfj/pHHHcum7qxNQQQR1cxBBBAEEEEAw2xs8TksciLlT220PZGEVW0aqcQDaQDay5mYbmwsAMeZORCqO2PoaMUrZDSJs5VIVJc2cW0sM8UsnQnO2Q5Rzzk8t4W+EVR7uAMMeTkj9ZZmIuuJgoJQZMM2Z88rRJ0WFlWYgXMlR0xBmYrMFlSTopLoGsMtYeU0g4cMmXYZkFAZMkk4hcobs9lw8CCRrDeumU6WE+YHIItKkjCga5N7Kb4rk+83HSMNlEqVJdUZxMxtiEpAzgggYhcFUDqC2JrAFmzim1+xZshS0yWwUGwzXPlmCQctSL2i70yVcxQsiSlLJ4FwAbfsph/wAPjHY3QllsU6bMnvxLEgdwFy1vtW7Iu9JpTN0nJ+WJ1QDLD2HApMQ5kn6Bf1hZ1ByIB/i2Rib39rGpJdKku6yHxy2RWKpiUq2aDIk48z+zEIi5R2w7xzz8m9bP6NS2AHTsub5XPZDSi2s7TFQywqtcBg188JNtLZ29OyJNpIYWYAj8rH4w7m7EEkF7yA2hCPLaYe/ATceMbZM65lVku8wgqxISW/VYEWDFVYm4OVraG+uSbFP+U7/ameqzXAhyIkcFMCOvOccbS0TuteY3wgIinAAmfoguLCVNwCCL36q9XPIZG+t+Fqwm2SVBesVDxVJTEg8utLtf7Vu2LlUsuL9GGC8MZBbxIVRr2Q2lWRgwRMjcgrkc9GA1B4wFPn1eMEpOrXPC0sKvjhmNCjozSZauHBUkria7Z/SNu3ThlFurq93BW0tVJBssqWuY5MFxAdl7axFLIxGwFzyAufSJoKbHmVzoElzJnRqAoCqoA7CwUG9uZvE5S7QekAWdiYNoWbEVbCSOtc5HCRbhYZQxoN3al/dpZzcj0TgeBYAesNt9KOdSy5Szk6MuxKgshYhVIJsrEgXYZm2sXweTqr32bRVA/juh9s2jpZ0sTZzgTJl2KliPnEZBRe+V7dsZ5SHpJipiVcTAYnYKign3mY5AAZnujVKMUUqWsv8AlgMEUKBJlzXyHLAxHpGd/V18dy9nUq6SGbQ3EuY663tckWyyzy87RXdo7Nb5a05EVZRUZYpYN7AWEtWxDnpaLA0/ZupmV049kpUH/dUH1hWVX7PGYoZ7f9Sfh9Ee0Nw1VfEkHUQ6+XMLDpWFgAAHIsAMhYHSLENvUi+5QSSf2wCfvHF8IUG/LoLSpMmXysAR5BVi7vwVyVs6Y9sEmY4/Zlu3qBEhJ3VrH92mf7RVf3iIcz9+ao/PVfqqf8bMIYPvNUv709j3BFPmigw7p2StDuXWKxZWkyyQVOJwTa4OgVs7gQ7n7kTCpWfX4UPvKsrqnsuMIMVGdtGe2s6aRyaZMYeRYiGSyxfQA87D8ozZV7NE3f2TQUeO1WHLEEgzZAzFxkMV+MXDY82W5ZpbKeBswJHeB8YySjkHiYlZFSyMGRirDQjUdnd2ROn2u2twRBbs7aNQtntjGtuI0uRzPZcd2kTsVBBBBAEEEEARme9iFK2Z0NIZk1grmZbqqCuEXbRc1PFY0yIHeeinMuOSA7AfqybBu42NvKM5zc7NY3VUL+RJ87/iZ+FTrLlW8i2n70Smz9mSZH6qWAfpnN/vHTwsIrW2N46+mv0mynsOKzbj0lxXZntcZTZqIg8jOt8ZUcunL46bx+tTJvBGUf74G/og/tv/AFwf74G/og/tv/XE6Mvi9WLQ966FJtKS6B+imLMUG9gTdC2RF7YhkcopBFhrDndX2nfKalaeZRY1nXl4BMU4ieBxBRbxi01e9UincpK2VLDqSGuqKVYHS+Cx7w0dcLZNVzykt3FOkdY2XM8AoufIRI0+xKl/dppx7TLYDzYARKT/AGhV5ylSqaUvC4YsPANhiKqN5NpTD1q9lHKXLlr/AHgt46bvxjU+pKn3HrX/AJkJ2u6fBSTCk/dISReprqSRzxOL93WwxUqiS8y/TVNTNvqHnTGHkTa0IydlSE92UgPO0XVTcWdv5Jl+/tJpp5SJTN4XVXHqI5/ljZg/VUNdUHgWIRf31P8AdiMkIOAA7hDxHi6NnS7xMP1Gx6WXyadMxt4jBf1jmo3p2phNptPIW2kmQLjuLkiOOmhtUvcQ6Ym6gdo7ZrpxtMrqhhxAfAPKWFEVWt2fMLkks2fziSbd5zMXJ01hL5JfhDpi9VRW6VEFmnGikFTa4BzuM8+6LPUEXysB2CG9DS2PVFz2CJOm2VPmuUSUxcAErYAhTo3WtYGx77HlF8J5RjtfWO8cT1PufVMxQoqMNcbKL9qnPEO0XHjC9NueSG6Wekph81hivmbG6nDY24XPMXyibFXDc4AYtqbsU+Dr1JEzLJUuvC9jcEjkTh7uEPv9nqUKpEmebHMsSZbcAGZVXK9jdcPiMi6hR9Y9SXGlfyUiFXWily10xNZ1trdlOK31gL9sNtrbFSa6lpkiX9JpS3+8gw8bZ6590Taqfs/Zjzmwy1xNbS408TEnTboT8ZDhZZ/rGAB+qRe/hClTSincGXNxqeIUqTbOxU39O3SJTZ1bLdSpk4pjG1+kZOGuuHxy7YmwlK2KqocU9FYcLFgftLcQwdLXFxlyP8ZRa2kOuBTJky+ImG17/Wl3z7xaEdoDpSRPqEsPdKIr20+cLMO61om1VuROKMGUlWGhGoi77v70rNtLnWWZoG0V/wDK3Zx4chSaqThORxKdGsQD58eyETAbDBGVbM2nMkPjRieDKxJDAcDfTU5iNE2NteXUpiTIj3kPvKe3s7YgkYIIIoIIIIDwrfWIjam61JUAibTy2vxwi/mImIIDMNsexKhm3MovJPYbjyMZ9vN7FammlvNlTVmogJI0awj6QjidLDKVOhBB7iID5I9mKX2pSjkzHylufwjbt6tnrOwzQypN0fFiwuoGTXVTZhkNMxblGU7KlLs7b3RzB1RMdAeXSAhT5sBGq7fbIDnHDkzuGW47YYTKaqpbRo3kMFcDMYlYG6sp4qbDu5gw2L9kTVftxDMemnfqkw2NhilnAt5iE6kG91JsRlkbXjK6kMtgDYggMjKbrMRvdmITqpH48Y9GGfVHHPHVNibx6iwOg4aduULYhYWBvxuRbwyjbJ9Q7FnzVxS5LsueYU2y5E5GH1HuxPdS36NLah3Ct3FToe+0e7B2kVAll2Rb26hscPAcvOLK86lAJPTzLaklQAeZIt68ozcqukJI3YJQs1RKR/oG978idPEXEdnYFOJZxVDCbywArfwNyO24iclyyksn5IXXgzqS1rcbW8wBDiWk9JPUWV0Z4EoxseGd8QHaSe+JumkG2wKXow3RVF8iXyKWvoSFAseyxzyIh++x1Cqy0KqBY4wb521ZSTiUX0Nxx4Q6mO6ouGqWxzwLiBA5L+ANhDae8i6YJsxje5QhQDxwgj3T96JtdHNUrAo96ZSvutLsJiqczbIEg2FwPKOa17speqxga4Vsy9q3y530jidLQOpWmmAnIdIWwMeRDAcNMx3Q5mS5qTFboJci+WL5vc+HEBfnYd8A0lJJL9Tpp68VN735gp4ZEQvRSSSxlUoIGqzCDhPZjsRHcyc4m3epli+rSrE35MBYnsOfhHi0wZjiM+evAhWU9xLjMdoI7oD2neaiNhaTJ5y2NrHM5BgbXvwNoQeqUKB8pdWv7gFl7fdNgO30h3T7MdQbSEw8OnKkj7p08I9UCWpUz5CKdVVRM8OtmR33gGPyuSoBFMzHQFmYrc8BYWMOUpZzNjFJLQDmFF+whm9bA9sMtrbTslpNQz21UqQCOw62/ZtFfnVzvkSbcBfId14Giu25+N+tKRHBzwgDhrYXBPbyJhkt+BI7oCLkm5Ondlfh4/COrRRL7O2hLGLpJePL6TDw6uXpCo2wqqVSSlj9JAxH2jmeGt4gwY9iaEpV7cmuuAklOKm2fZziLXtgvBAewrSVTynDy2wsOPMciOIhGCA0vYG3FqV+jMHvL+I5iJeMipalpbB0bCy6H8DzHZGnbFrjPkJNIsWByGmRIuOw2v4xA/gggigggggCCCCAwT/+g92yk2XWyxYN1ZhHBhoYldhbRNZT083iQA/Y65N6i8aVvnsNa2jnSGGbKcPYw0j589ne3fkNQ9JUdVS9gx0SZpnyDWGfDxy5c2PVi6cWWquu927nSn9EyrMcG4Ym3IzFHPPMcfOJza9CBQywEx9GB1r5yTkLhbXKMBYm9r2yyBh+0lWIawxAEA8bHUQ6luVOXd2EcQRxB5Rxxz1ZXXLHc0zcS47WV/GXw/j1izbb2EBedIHUGbpxl/tDnL+HHLOK/hj2TKWbjy60SweEWmm3jnCWFDEDPLqkAcgW4RXQI7C5a+Gf5QvdVi2btITGwvNdF1snPjloB5w9q59IBZROLcGLAW7hp6eUVKWbG/GFDM/i0NCx1G2JOEL0EsniwxX11BBv62h5R7Y6YYHmAIOUtSe88R3gXinx1LNjfPlkbQ0LtN2jItZp0+YLWteynLkbGGc3blOuYkAnm7k+hvFWJ/gkx4G7h4CJqiy/7WMP1aIg/ZT+BDKfvJPb57DuIX92IbWPLQ0HU6vdtW87n4wiZp4sfQRzaPCYahsTFDCxFwdQSTcco6hxJ2fNb3Zbkc8LYfvWtDmXseZ87Ave6n0TER5QtkWS0wAj0RKpshR7037iE+rFT6QutDJHB2+swA8lUH+9HO82E9tTjyvpCXj1QSbAEnkMz5CJ5VQe7LQd64v/ACFoUNU2mIgcgbDyGUYv6MfTc4MvaITZc4/zZXteyfvkQquyD86ZLHcWY/3Vt6w8LxyZkc7+i+o3OCe6SXZssau7dyqvqS3wjroJQ0l3+szH90qPSOWnjnDKr2vKl5vMRfrMB8YxebO+25xYz0fGeV90Kv1UUH71r+sX7Y8krJQMSWIuxJJNznmTyvbwihbqYa57yzilKRjexwn9lSRZr9kaXHfhmV3cnHlsnaCCCCO7iIIIIAggggCMq9rHsxWrVqmmULUAXZeEwfnGqwQHzv7PN9GRhRVhKupwy3fLPTo3J48jx05X04PDH2key6VtC86TaXUW1+a/1u2M42RvRU7Mm/JdpI+AZJNIJKjv+evqO3SOHJxe474cnqtZlzCpBBsREXtbYgmXeQtm1eUNDzaUPinlyhxR1izFDIwZWF1YEEEcwRDhWtHLDO410zwmSmYY9tFp2rRJO61xLm8WscL9rBQSG7QDfjESdizQcgj9qultON2BHiBHrxzxy8V5rhZ5RgEdCJNdhzPnPKXvfF/4w0LpsaWPemsexE/FmB/uxLyYz2TDK+kLHsT6UEhfmM313NvJAvxhZHVfcRF7kW/3mBPrGL+jCNzhyqvyKZ39xGb6qk/AQ7XY075yhPrsq+hN/SJWbVs2rMRyJJHlCOOOd/T8jpPz/abJsYfOnKPqqzfEKPWF12bJGvSN4qo8rMfWPDNjk1Ec7+jOtzgxOUkShpKX7RZvQtb0haXUFfdsn1FVP3QIi5u0EUXZgB2kD4xFz97qVchOVzyS7nyQGMdeeXutdGM9LNMmk6m/fn8Y5xxW5G2Z042kUVTM7cGBfNyD6RISdibWm6SZMgcDMmFj4qoHxizizvpLyYT2kTNhJ6oDUx1J9nlW9unr8PMSZaj1a59Ykaf2W0es1p08/wBZMYj7t7Rufny9sXnx9KzVbx08vJpyA8sQv5aw0XeUPlJkz5p/YlNbzawjT9n7o0Uj9XTSl+yImJclV91QO4AR0n557rF576jI5NPtOd+rosAPGbMC+ig/GH0ncfaUz9ZVSZQPCWmIjxYkekajBG5w4T0xeXO+2eyPZZLP/EVdRN7MZRfJLCJnZ3s82dJN1pkLc26xPeTFpgjpJJ4Ytt8kqenSWuFFCqOAAA9IVggioIIIIAggggCCCCAIIIIAiH3l3ap66UZdRLDDgfnKeYMTEEBgm0Nz9o7GdnpL1NLe5lnUDu4HtHjeJzdve+RV9VSUnD3pT5OD2fSHaPSNeIimb3ezakruvh6KcM1mJkQ3Am0c8+OZOmHJcUfPeEw0VSuXaWzWCVMpqqR82dLF5gH7Q+dw7e0w6p9sTZv6mkqX/wDrw/vkR5MuLOXw9OPJjZ5WEzI5adDCTsfak3SmSUOcyZmPsqPxh7J9n9a/66tROyVLz83vFnDnUvNhHD1IHGGFXtuTL9+Yi97ARY5HsvptZ06fOP7UwhT9lcomtn7kUEn3KWXfmRc+sbn577rF556jMjvPLY2lLNmn+rluw87W9YXknaE79VQTB2zWVB6XMbDJpUTJUVe4AQtHSfnxjF58mTydztqzfemU8gcgGdvMm3pD+R7LWb/iK+e/MJZB/dAMaTBHSceE8Ri8mV9qXR+y/ZyEFpHStzmMWPrFkotiU8oWlyJa9yiJCCNsPALR7BBAEEEEAQQQQBBBBAEEEEAQQQQBBBBAEEEEAQQQQBBBBAEEEEAQQQQCVR7pgptIIIBWCCCAIIIIAggggCCCCAIIIIAggggCCCCAIIIIAggggCCCCAIIII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272" name="Picture 8" descr="http://oldcomputers.net/pics/osborn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7936" y="1764535"/>
            <a:ext cx="3240768" cy="2026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21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In The Beginning…. </a:t>
            </a:r>
            <a:endParaRPr lang="en-US" sz="80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93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7" y="207432"/>
            <a:ext cx="8534400" cy="1507067"/>
          </a:xfrm>
        </p:spPr>
        <p:txBody>
          <a:bodyPr/>
          <a:lstStyle/>
          <a:p>
            <a:r>
              <a:rPr lang="en-US" dirty="0" smtClean="0"/>
              <a:t>Step One</a:t>
            </a:r>
            <a:endParaRPr lang="en-US" dirty="0"/>
          </a:p>
        </p:txBody>
      </p:sp>
      <p:sp>
        <p:nvSpPr>
          <p:cNvPr id="3" name="Content Placeholder 2"/>
          <p:cNvSpPr>
            <a:spLocks noGrp="1"/>
          </p:cNvSpPr>
          <p:nvPr>
            <p:ph idx="1"/>
          </p:nvPr>
        </p:nvSpPr>
        <p:spPr>
          <a:xfrm>
            <a:off x="684212" y="1282700"/>
            <a:ext cx="6529388" cy="4267200"/>
          </a:xfrm>
        </p:spPr>
        <p:txBody>
          <a:bodyPr/>
          <a:lstStyle/>
          <a:p>
            <a:r>
              <a:rPr lang="en-US" dirty="0" smtClean="0"/>
              <a:t>The first machines that could be called a computer were the simple Abacus devices used to make quick math calculations and to record the results.</a:t>
            </a:r>
          </a:p>
          <a:p>
            <a:r>
              <a:rPr lang="en-US" dirty="0" smtClean="0"/>
              <a:t>Although they were non-motorized, they are computers because they are a machine that performs calculations</a:t>
            </a:r>
          </a:p>
          <a:p>
            <a:r>
              <a:rPr lang="en-US" dirty="0" smtClean="0"/>
              <a:t>The Abacus was invented as early as 3000 years BC</a:t>
            </a:r>
          </a:p>
          <a:p>
            <a:endParaRPr lang="en-US" dirty="0"/>
          </a:p>
        </p:txBody>
      </p:sp>
      <p:pic>
        <p:nvPicPr>
          <p:cNvPr id="1026" name="Picture 2" descr="http://upload.wikimedia.org/wikipedia/commons/thumb/e/ea/Boulier1.JPG/220px-Bouli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9774" y="2776537"/>
            <a:ext cx="4860925" cy="3645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976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12" y="431800"/>
            <a:ext cx="8534400" cy="1507067"/>
          </a:xfrm>
        </p:spPr>
        <p:txBody>
          <a:bodyPr/>
          <a:lstStyle/>
          <a:p>
            <a:r>
              <a:rPr lang="en-US" dirty="0" smtClean="0"/>
              <a:t>Step Two</a:t>
            </a:r>
            <a:endParaRPr lang="en-US" dirty="0"/>
          </a:p>
        </p:txBody>
      </p:sp>
      <p:sp>
        <p:nvSpPr>
          <p:cNvPr id="3" name="Content Placeholder 2"/>
          <p:cNvSpPr>
            <a:spLocks noGrp="1"/>
          </p:cNvSpPr>
          <p:nvPr>
            <p:ph idx="1"/>
          </p:nvPr>
        </p:nvSpPr>
        <p:spPr>
          <a:xfrm>
            <a:off x="595312" y="1899972"/>
            <a:ext cx="6669088" cy="3615267"/>
          </a:xfrm>
        </p:spPr>
        <p:txBody>
          <a:bodyPr/>
          <a:lstStyle/>
          <a:p>
            <a:r>
              <a:rPr lang="en-US" dirty="0" smtClean="0"/>
              <a:t>The next big step in computers happened in the 1820’s with Charles Babbage.  He created a mechanical device that could perform calculations and then print out the results</a:t>
            </a:r>
          </a:p>
          <a:p>
            <a:r>
              <a:rPr lang="en-US" dirty="0" smtClean="0"/>
              <a:t>This was the Difference Engine created in 1822</a:t>
            </a:r>
          </a:p>
          <a:p>
            <a:r>
              <a:rPr lang="en-US" dirty="0" smtClean="0"/>
              <a:t>Babbage designed a more complex Analytical Engine in 1837 but it was not able to be properly built and function until 1910, by his son Henry Babbage.</a:t>
            </a:r>
            <a:endParaRPr lang="en-US" dirty="0"/>
          </a:p>
        </p:txBody>
      </p:sp>
      <p:pic>
        <p:nvPicPr>
          <p:cNvPr id="2050" name="Picture 2" descr="Analytical En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1575" y="1662112"/>
            <a:ext cx="4375386" cy="4090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005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12" y="431800"/>
            <a:ext cx="8534400" cy="1507067"/>
          </a:xfrm>
        </p:spPr>
        <p:txBody>
          <a:bodyPr/>
          <a:lstStyle/>
          <a:p>
            <a:r>
              <a:rPr lang="en-US" dirty="0" smtClean="0"/>
              <a:t>Step Three</a:t>
            </a:r>
            <a:endParaRPr lang="en-US" dirty="0"/>
          </a:p>
        </p:txBody>
      </p:sp>
      <p:sp>
        <p:nvSpPr>
          <p:cNvPr id="3" name="Content Placeholder 2"/>
          <p:cNvSpPr>
            <a:spLocks noGrp="1"/>
          </p:cNvSpPr>
          <p:nvPr>
            <p:ph idx="1"/>
          </p:nvPr>
        </p:nvSpPr>
        <p:spPr>
          <a:xfrm>
            <a:off x="595312" y="1662112"/>
            <a:ext cx="6669088" cy="4294188"/>
          </a:xfrm>
        </p:spPr>
        <p:txBody>
          <a:bodyPr>
            <a:normAutofit/>
          </a:bodyPr>
          <a:lstStyle/>
          <a:p>
            <a:r>
              <a:rPr lang="en-US" dirty="0" smtClean="0"/>
              <a:t>In the 1890’s, a man named Herman Hollerith started the Tabulating Machine Company which used a machine to read data from punch cards and then perform calculations and print a result.</a:t>
            </a:r>
          </a:p>
          <a:p>
            <a:r>
              <a:rPr lang="en-US" dirty="0" smtClean="0"/>
              <a:t>These tabulating machines were used by the US Census in 1890, doing 7 years of calculations from the previous census in just 6 weeks, saving the government time and millions of dollars.</a:t>
            </a:r>
          </a:p>
          <a:p>
            <a:r>
              <a:rPr lang="en-US" dirty="0" smtClean="0"/>
              <a:t>The Tabulating Machine Company continued on producing calculating machines and later changed its name to the International Business Machine Company.</a:t>
            </a:r>
          </a:p>
          <a:p>
            <a:pPr marL="0" indent="0">
              <a:buNone/>
            </a:pPr>
            <a:endParaRPr lang="en-US" dirty="0" smtClean="0"/>
          </a:p>
        </p:txBody>
      </p:sp>
      <p:pic>
        <p:nvPicPr>
          <p:cNvPr id="3076" name="Picture 4" descr="http://scarl.sewanee.edu/CS101/Lecture/6-History%20Of%20Computers/holleri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2675" y="1409700"/>
            <a:ext cx="4480192" cy="318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621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Turn on the lights…. </a:t>
            </a:r>
            <a:endParaRPr lang="en-US" sz="80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4161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12" y="431800"/>
            <a:ext cx="8534400" cy="1507067"/>
          </a:xfrm>
        </p:spPr>
        <p:txBody>
          <a:bodyPr/>
          <a:lstStyle/>
          <a:p>
            <a:r>
              <a:rPr lang="en-US" dirty="0" smtClean="0"/>
              <a:t>Step four</a:t>
            </a:r>
            <a:endParaRPr lang="en-US" dirty="0"/>
          </a:p>
        </p:txBody>
      </p:sp>
      <p:sp>
        <p:nvSpPr>
          <p:cNvPr id="3" name="Content Placeholder 2"/>
          <p:cNvSpPr>
            <a:spLocks noGrp="1"/>
          </p:cNvSpPr>
          <p:nvPr>
            <p:ph idx="1"/>
          </p:nvPr>
        </p:nvSpPr>
        <p:spPr>
          <a:xfrm>
            <a:off x="595312" y="1662112"/>
            <a:ext cx="6669088" cy="4294188"/>
          </a:xfrm>
        </p:spPr>
        <p:txBody>
          <a:bodyPr>
            <a:normAutofit lnSpcReduction="10000"/>
          </a:bodyPr>
          <a:lstStyle/>
          <a:p>
            <a:r>
              <a:rPr lang="en-US" dirty="0" smtClean="0"/>
              <a:t>In 1936 we get a breakthrough in electrical computing machines that could take a set of programmed instructions and complete them.  This was the start of the modern computer age</a:t>
            </a:r>
          </a:p>
          <a:p>
            <a:r>
              <a:rPr lang="en-US" dirty="0" smtClean="0"/>
              <a:t>The first in this new age of computers were the Z1, made by Germany’s Konrad </a:t>
            </a:r>
            <a:r>
              <a:rPr lang="en-US" dirty="0" err="1" smtClean="0"/>
              <a:t>Zuse</a:t>
            </a:r>
            <a:r>
              <a:rPr lang="en-US" dirty="0"/>
              <a:t> </a:t>
            </a:r>
            <a:r>
              <a:rPr lang="en-US" dirty="0" smtClean="0"/>
              <a:t> (top picture), and the Turing Machine, created by Alan Turing (bottom picture)</a:t>
            </a:r>
          </a:p>
          <a:p>
            <a:r>
              <a:rPr lang="en-US" dirty="0" smtClean="0"/>
              <a:t>Through World War II both sides found uses for computers to help create and break communication codes.   The Colossus was the famous British computer that was able to break German codes and help win the war.</a:t>
            </a:r>
          </a:p>
          <a:p>
            <a:endParaRPr lang="en-US" dirty="0" smtClean="0"/>
          </a:p>
        </p:txBody>
      </p:sp>
      <p:pic>
        <p:nvPicPr>
          <p:cNvPr id="4098" name="Picture 2" descr="http://upload.wikimedia.org/wikipedia/commons/e/e5/Zuse_Z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0075" y="681567"/>
            <a:ext cx="3354321" cy="25146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blog.sciencemuseum.org.uk/insight/files/2012/06/Pilot-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434" y="3584575"/>
            <a:ext cx="3579962" cy="2371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06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12" y="431800"/>
            <a:ext cx="8534400" cy="1507067"/>
          </a:xfrm>
        </p:spPr>
        <p:txBody>
          <a:bodyPr/>
          <a:lstStyle/>
          <a:p>
            <a:r>
              <a:rPr lang="en-US" dirty="0" smtClean="0"/>
              <a:t>Step five</a:t>
            </a:r>
            <a:endParaRPr lang="en-US" dirty="0"/>
          </a:p>
        </p:txBody>
      </p:sp>
      <p:sp>
        <p:nvSpPr>
          <p:cNvPr id="3" name="Content Placeholder 2"/>
          <p:cNvSpPr>
            <a:spLocks noGrp="1"/>
          </p:cNvSpPr>
          <p:nvPr>
            <p:ph idx="1"/>
          </p:nvPr>
        </p:nvSpPr>
        <p:spPr>
          <a:xfrm>
            <a:off x="595312" y="1662112"/>
            <a:ext cx="5526088" cy="4294188"/>
          </a:xfrm>
        </p:spPr>
        <p:txBody>
          <a:bodyPr>
            <a:normAutofit/>
          </a:bodyPr>
          <a:lstStyle/>
          <a:p>
            <a:r>
              <a:rPr lang="en-US" dirty="0"/>
              <a:t>The </a:t>
            </a:r>
            <a:r>
              <a:rPr lang="en-US" b="1" dirty="0">
                <a:hlinkClick r:id="rId2"/>
              </a:rPr>
              <a:t>ENIAC</a:t>
            </a:r>
            <a:r>
              <a:rPr lang="en-US" dirty="0"/>
              <a:t> was invented by </a:t>
            </a:r>
            <a:r>
              <a:rPr lang="en-US" dirty="0">
                <a:hlinkClick r:id="rId3"/>
              </a:rPr>
              <a:t>J. </a:t>
            </a:r>
            <a:r>
              <a:rPr lang="en-US" dirty="0" err="1">
                <a:hlinkClick r:id="rId3"/>
              </a:rPr>
              <a:t>Presper</a:t>
            </a:r>
            <a:r>
              <a:rPr lang="en-US" dirty="0">
                <a:hlinkClick r:id="rId3"/>
              </a:rPr>
              <a:t> Eckert</a:t>
            </a:r>
            <a:r>
              <a:rPr lang="en-US" dirty="0"/>
              <a:t> and </a:t>
            </a:r>
            <a:r>
              <a:rPr lang="en-US" dirty="0">
                <a:hlinkClick r:id="rId4"/>
              </a:rPr>
              <a:t>John </a:t>
            </a:r>
            <a:r>
              <a:rPr lang="en-US" dirty="0" err="1">
                <a:hlinkClick r:id="rId4"/>
              </a:rPr>
              <a:t>Mauchly</a:t>
            </a:r>
            <a:r>
              <a:rPr lang="en-US" dirty="0"/>
              <a:t> at the University of Pennsylvania and began construction in </a:t>
            </a:r>
            <a:r>
              <a:rPr lang="en-US" dirty="0">
                <a:hlinkClick r:id="rId5"/>
              </a:rPr>
              <a:t>1943</a:t>
            </a:r>
            <a:r>
              <a:rPr lang="en-US" dirty="0"/>
              <a:t> and was not completed until </a:t>
            </a:r>
            <a:r>
              <a:rPr lang="en-US" dirty="0">
                <a:hlinkClick r:id="rId5"/>
              </a:rPr>
              <a:t>1946</a:t>
            </a:r>
            <a:r>
              <a:rPr lang="en-US" dirty="0"/>
              <a:t>. </a:t>
            </a:r>
            <a:endParaRPr lang="en-US" dirty="0" smtClean="0"/>
          </a:p>
          <a:p>
            <a:r>
              <a:rPr lang="en-US" dirty="0" smtClean="0"/>
              <a:t>ENIAC occupied </a:t>
            </a:r>
            <a:r>
              <a:rPr lang="en-US" dirty="0"/>
              <a:t>about 1,800 square feet and used about 18,000 vacuum tubes, weighing almost 50 tons</a:t>
            </a:r>
            <a:r>
              <a:rPr lang="en-US" dirty="0" smtClean="0"/>
              <a:t>. </a:t>
            </a:r>
          </a:p>
          <a:p>
            <a:r>
              <a:rPr lang="en-US" dirty="0" smtClean="0"/>
              <a:t>The </a:t>
            </a:r>
            <a:r>
              <a:rPr lang="en-US" dirty="0"/>
              <a:t>ENIAC </a:t>
            </a:r>
            <a:r>
              <a:rPr lang="en-US" dirty="0" smtClean="0"/>
              <a:t>is thought to </a:t>
            </a:r>
            <a:r>
              <a:rPr lang="en-US" dirty="0"/>
              <a:t>be the first digital computer because it was fully functional.</a:t>
            </a:r>
            <a:endParaRPr lang="en-US" dirty="0" smtClean="0"/>
          </a:p>
        </p:txBody>
      </p:sp>
      <p:pic>
        <p:nvPicPr>
          <p:cNvPr id="5122" name="Picture 2" descr="ENIA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2212" y="1185333"/>
            <a:ext cx="5715000"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559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12" y="431800"/>
            <a:ext cx="8534400" cy="1507067"/>
          </a:xfrm>
        </p:spPr>
        <p:txBody>
          <a:bodyPr/>
          <a:lstStyle/>
          <a:p>
            <a:endParaRPr lang="en-US" dirty="0"/>
          </a:p>
        </p:txBody>
      </p:sp>
      <p:sp>
        <p:nvSpPr>
          <p:cNvPr id="3" name="Content Placeholder 2"/>
          <p:cNvSpPr>
            <a:spLocks noGrp="1"/>
          </p:cNvSpPr>
          <p:nvPr>
            <p:ph idx="1"/>
          </p:nvPr>
        </p:nvSpPr>
        <p:spPr>
          <a:xfrm>
            <a:off x="595312" y="1662112"/>
            <a:ext cx="5526088" cy="4294188"/>
          </a:xfrm>
        </p:spPr>
        <p:txBody>
          <a:bodyPr>
            <a:normAutofit/>
          </a:bodyPr>
          <a:lstStyle/>
          <a:p>
            <a:r>
              <a:rPr lang="en-US" dirty="0" smtClean="0"/>
              <a:t>Up </a:t>
            </a:r>
            <a:r>
              <a:rPr lang="en-US" dirty="0" err="1" smtClean="0"/>
              <a:t>til</a:t>
            </a:r>
            <a:r>
              <a:rPr lang="en-US" dirty="0" smtClean="0"/>
              <a:t> now, all computers run only on programs stored on punch cards and fed into the machine</a:t>
            </a:r>
          </a:p>
          <a:p>
            <a:r>
              <a:rPr lang="en-US" dirty="0" smtClean="0"/>
              <a:t>There is no stored data and any interruption in the machine meant starting the input all over again.</a:t>
            </a:r>
          </a:p>
          <a:p>
            <a:r>
              <a:rPr lang="en-US" dirty="0" smtClean="0"/>
              <a:t>Another problem….  Your program could be made up a hundred punch cards.  Any one out of order would mean your program run would fail.</a:t>
            </a:r>
          </a:p>
        </p:txBody>
      </p:sp>
      <p:pic>
        <p:nvPicPr>
          <p:cNvPr id="7170" name="Picture 2" descr="http://www.maximumpc.com/files/u69/IBM_Punch_Car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4775" y="1662112"/>
            <a:ext cx="5199585" cy="3608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77993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86</TotalTime>
  <Words>821</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Slice</vt:lpstr>
      <vt:lpstr>A Brief History of Computers, the Internet and the Universe</vt:lpstr>
      <vt:lpstr>In The Beginning…. </vt:lpstr>
      <vt:lpstr>Step One</vt:lpstr>
      <vt:lpstr>Step Two</vt:lpstr>
      <vt:lpstr>Step Three</vt:lpstr>
      <vt:lpstr>Turn on the lights…. </vt:lpstr>
      <vt:lpstr>Step four</vt:lpstr>
      <vt:lpstr>Step five</vt:lpstr>
      <vt:lpstr>PowerPoint Presentation</vt:lpstr>
      <vt:lpstr>Step six</vt:lpstr>
      <vt:lpstr>Step seven</vt:lpstr>
      <vt:lpstr>Step Eight: no more tubes</vt:lpstr>
      <vt:lpstr>PowerPoint Presentation</vt:lpstr>
      <vt:lpstr>Step Nine: Micro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Computers, the Internet and the Universe</dc:title>
  <dc:creator>lgillett</dc:creator>
  <cp:lastModifiedBy>lgillett</cp:lastModifiedBy>
  <cp:revision>10</cp:revision>
  <dcterms:created xsi:type="dcterms:W3CDTF">2014-10-07T14:19:08Z</dcterms:created>
  <dcterms:modified xsi:type="dcterms:W3CDTF">2014-10-07T15:45:25Z</dcterms:modified>
</cp:coreProperties>
</file>